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0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94" y="53"/>
      </p:cViewPr>
      <p:guideLst>
        <p:guide pos="5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638"/>
            <a:ext cx="9685176" cy="634480"/>
          </a:xfrm>
        </p:spPr>
        <p:txBody>
          <a:bodyPr>
            <a:noAutofit/>
          </a:bodyPr>
          <a:lstStyle/>
          <a:p>
            <a:pPr algn="ctr"/>
            <a: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Житомирський медичний інститут   </a:t>
            </a:r>
            <a:b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Житомирської обласної ради</a:t>
            </a:r>
            <a:endParaRPr lang="uk-UA" sz="23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830424"/>
            <a:ext cx="9372599" cy="591175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0000"/>
              </a:lnSpc>
            </a:pPr>
            <a:endParaRPr lang="uk-UA" sz="3500" dirty="0" smtClean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uk-UA" sz="1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Аналітичний звіт</a:t>
            </a:r>
            <a:endParaRPr lang="uk-UA" sz="1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uk-UA" sz="1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результатами анкетування </a:t>
            </a:r>
            <a:endParaRPr lang="uk-UA" sz="14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85725" algn="ctr">
              <a:lnSpc>
                <a:spcPct val="115000"/>
              </a:lnSpc>
              <a:spcAft>
                <a:spcPts val="0"/>
              </a:spcAft>
            </a:pPr>
            <a:r>
              <a:rPr lang="uk-UA" sz="1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здобувачів </a:t>
            </a:r>
            <a:r>
              <a:rPr lang="uk-UA" sz="1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вищої </a:t>
            </a:r>
            <a:r>
              <a:rPr lang="uk-UA" sz="1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освіти Житомирського </a:t>
            </a:r>
            <a:r>
              <a:rPr lang="uk-UA" sz="1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медичного </a:t>
            </a:r>
            <a:r>
              <a:rPr lang="uk-UA" sz="1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інституту</a:t>
            </a: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uk-UA" sz="1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щодо </a:t>
            </a:r>
            <a:r>
              <a:rPr lang="uk-UA" sz="1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задоволеності якістю </a:t>
            </a:r>
            <a:endParaRPr lang="uk-UA" sz="14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ctr">
              <a:lnSpc>
                <a:spcPct val="120000"/>
              </a:lnSpc>
              <a:spcAft>
                <a:spcPts val="0"/>
              </a:spcAft>
            </a:pPr>
            <a:r>
              <a:rPr lang="uk-UA" sz="1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надання </a:t>
            </a:r>
            <a:r>
              <a:rPr lang="uk-UA" sz="1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освітніх </a:t>
            </a:r>
            <a:r>
              <a:rPr lang="uk-UA" sz="1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послуг</a:t>
            </a:r>
            <a:endParaRPr lang="uk-UA" sz="9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588" defTabSz="179388">
              <a:lnSpc>
                <a:spcPct val="120000"/>
              </a:lnSpc>
              <a:spcAft>
                <a:spcPts val="0"/>
              </a:spcAft>
            </a:pPr>
            <a:r>
              <a:rPr lang="ru-RU" sz="9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</a:t>
            </a:r>
            <a:r>
              <a:rPr lang="ru-RU" sz="9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експертизи</a:t>
            </a:r>
            <a:r>
              <a:rPr lang="ru-RU" sz="9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9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9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якості</a:t>
            </a:r>
            <a:r>
              <a:rPr lang="ru-RU" sz="9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освітньої</a:t>
            </a:r>
            <a:r>
              <a:rPr lang="ru-RU" sz="9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діяльності</a:t>
            </a:r>
            <a:endParaRPr lang="ru-RU" sz="92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ctr">
              <a:lnSpc>
                <a:spcPct val="120000"/>
              </a:lnSpc>
              <a:spcAft>
                <a:spcPts val="0"/>
              </a:spcAft>
            </a:pPr>
            <a:r>
              <a:rPr lang="uk-UA" sz="9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0215" algn="ctr">
              <a:lnSpc>
                <a:spcPct val="170000"/>
              </a:lnSpc>
              <a:spcAft>
                <a:spcPts val="0"/>
              </a:spcAft>
            </a:pPr>
            <a:r>
              <a:rPr lang="uk-UA" sz="128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2021 </a:t>
            </a:r>
            <a:r>
              <a:rPr lang="uk-UA" sz="1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– 2022 навчальний рік</a:t>
            </a:r>
          </a:p>
          <a:p>
            <a:pPr algn="ctr"/>
            <a:endParaRPr lang="uk-UA" sz="8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0"/>
            <a:ext cx="2898710" cy="313508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958" y="3579326"/>
            <a:ext cx="2908041" cy="2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defTabSz="457200">
              <a:lnSpc>
                <a:spcPct val="115000"/>
              </a:lnSpc>
              <a:spcBef>
                <a:spcPts val="0"/>
              </a:spcBef>
            </a:pPr>
            <a:r>
              <a:rPr lang="uk-UA" sz="2800" dirty="0"/>
              <a:t>Чи примушували Вас здавати «благодійні внески» і на які цілі?</a:t>
            </a:r>
            <a:br>
              <a:rPr lang="uk-UA" sz="2800" dirty="0"/>
            </a:br>
            <a:endParaRPr lang="uk-UA" sz="28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255008" y="1938528"/>
            <a:ext cx="6632448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8600" algn="just">
              <a:lnSpc>
                <a:spcPct val="107000"/>
              </a:lnSpc>
              <a:spcAft>
                <a:spcPts val="0"/>
              </a:spcAft>
            </a:pPr>
            <a:r>
              <a:rPr lang="uk-UA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Всі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опитані респонденти відповіли, що ні, лише на профком та Червоний Хрест. 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206240" y="4456588"/>
            <a:ext cx="493776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8600" algn="just">
              <a:lnSpc>
                <a:spcPct val="107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 опитані респонденти відповіли, що ні не примушували. 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" y="1128408"/>
            <a:ext cx="3200401" cy="4601183"/>
          </a:xfrm>
        </p:spPr>
        <p:txBody>
          <a:bodyPr>
            <a:normAutofit/>
          </a:bodyPr>
          <a:lstStyle/>
          <a:p>
            <a:pPr defTabSz="457200">
              <a:lnSpc>
                <a:spcPct val="115000"/>
              </a:lnSpc>
              <a:spcBef>
                <a:spcPts val="0"/>
              </a:spcBef>
            </a:pPr>
            <a:r>
              <a:rPr lang="uk-UA" sz="2800" dirty="0"/>
              <a:t>Чи ознайомлені Ви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із </a:t>
            </a:r>
            <a:r>
              <a:rPr lang="uk-UA" sz="2800" dirty="0"/>
              <a:t>заходами запобігання корупції в інституті?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253" t="39286" r="29560" b="26488"/>
          <a:stretch/>
        </p:blipFill>
        <p:spPr bwMode="auto">
          <a:xfrm>
            <a:off x="3316225" y="1016380"/>
            <a:ext cx="8729472" cy="5128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55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Чи проводились в закладі заходи з роз’яснення антикорупційного </a:t>
            </a:r>
            <a:br>
              <a:rPr lang="uk-UA" sz="2800" dirty="0"/>
            </a:br>
            <a:r>
              <a:rPr lang="uk-UA" sz="2800" dirty="0"/>
              <a:t>законодавства та протидії корупції?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755" t="32738" r="29392" b="31845"/>
          <a:stretch/>
        </p:blipFill>
        <p:spPr bwMode="auto">
          <a:xfrm>
            <a:off x="3169920" y="829056"/>
            <a:ext cx="8875776" cy="514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5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Чи відомо Вам про існування «телефону довіри» та «скриньок довіри» і </a:t>
            </a:r>
            <a:r>
              <a:rPr lang="uk-UA" sz="2800" dirty="0" smtClean="0"/>
              <a:t>що </a:t>
            </a:r>
            <a:r>
              <a:rPr lang="uk-UA" sz="2800" dirty="0"/>
              <a:t>утримує Вас від користування ними?</a:t>
            </a:r>
            <a:br>
              <a:rPr lang="uk-UA" sz="2800" dirty="0"/>
            </a:br>
            <a:endParaRPr lang="uk-UA" sz="28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2420" t="26786" r="31066" b="39583"/>
          <a:stretch/>
        </p:blipFill>
        <p:spPr bwMode="auto">
          <a:xfrm>
            <a:off x="3413760" y="999744"/>
            <a:ext cx="8668512" cy="4998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4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Чи звертались Ви в адміністративні структури інституту з інформацією </a:t>
            </a:r>
            <a:br>
              <a:rPr lang="uk-UA" sz="2800" dirty="0"/>
            </a:br>
            <a:r>
              <a:rPr lang="uk-UA" sz="2800" dirty="0"/>
              <a:t>про факти корупції та зловживань з боку викладачів?</a:t>
            </a:r>
            <a:br>
              <a:rPr lang="uk-UA" sz="2800" dirty="0"/>
            </a:br>
            <a:endParaRPr lang="uk-UA" sz="28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2922" t="35119" r="29058" b="30357"/>
          <a:stretch/>
        </p:blipFill>
        <p:spPr bwMode="auto">
          <a:xfrm>
            <a:off x="3450337" y="1085088"/>
            <a:ext cx="8631936" cy="4852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16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Чи берете Ви участь в роботі студентських наукових гуртків, проблемних </a:t>
            </a:r>
            <a:br>
              <a:rPr lang="uk-UA" sz="2800" dirty="0"/>
            </a:br>
            <a:r>
              <a:rPr lang="uk-UA" sz="2800" dirty="0"/>
              <a:t>групах та студентському науковому товаристві?</a:t>
            </a:r>
            <a:br>
              <a:rPr lang="uk-UA" sz="2800" dirty="0"/>
            </a:br>
            <a:r>
              <a:rPr lang="uk-UA" sz="2400" b="1" dirty="0"/>
              <a:t> 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2420" t="40476" r="28556" b="24702"/>
          <a:stretch/>
        </p:blipFill>
        <p:spPr bwMode="auto">
          <a:xfrm>
            <a:off x="3133344" y="868680"/>
            <a:ext cx="8900159" cy="512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0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Які проблеми Вас найбільше хвилюють у нашому інституті?</a:t>
            </a:r>
            <a:br>
              <a:rPr lang="uk-UA" sz="2800" dirty="0"/>
            </a:br>
            <a:r>
              <a:rPr lang="uk-UA" sz="2600" b="1" dirty="0"/>
              <a:t> </a:t>
            </a:r>
            <a:r>
              <a:rPr lang="uk-UA" sz="2600" dirty="0"/>
              <a:t/>
            </a:r>
            <a:br>
              <a:rPr lang="uk-UA" sz="2600" dirty="0"/>
            </a:br>
            <a:endParaRPr lang="uk-UA" sz="26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47813"/>
              </p:ext>
            </p:extLst>
          </p:nvPr>
        </p:nvGraphicFramePr>
        <p:xfrm>
          <a:off x="3645408" y="304801"/>
          <a:ext cx="8046720" cy="6050280"/>
        </p:xfrm>
        <a:graphic>
          <a:graphicData uri="http://schemas.openxmlformats.org/drawingml/2006/table">
            <a:tbl>
              <a:tblPr firstRow="1" firstCol="1" bandRow="1"/>
              <a:tblGrid>
                <a:gridCol w="8046720"/>
              </a:tblGrid>
              <a:tr h="792281">
                <a:tc>
                  <a:txBody>
                    <a:bodyPr/>
                    <a:lstStyle/>
                    <a:p>
                      <a:pPr marL="536575" indent="-457200" defTabSz="5365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Поки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дистанційне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навчання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а з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іншими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проблемами я не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зустрічався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91">
                <a:tc>
                  <a:txBody>
                    <a:bodyPr/>
                    <a:lstStyle/>
                    <a:p>
                      <a:pPr marL="542925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Невідповідальність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студентів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uk-UA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Гуртожиток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Проблема </a:t>
                      </a:r>
                      <a:r>
                        <a:rPr lang="ru-RU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сайтом </a:t>
                      </a:r>
                      <a:r>
                        <a:rPr lang="ru-RU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інституту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Проблема </a:t>
                      </a:r>
                      <a:r>
                        <a:rPr lang="ru-RU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проходження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практики очно</a:t>
                      </a:r>
                      <a:endParaRPr lang="uk-UA" sz="2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Щоб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ходити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пари очно, а не онлайн</a:t>
                      </a: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практичних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навичок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психологічних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виховних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робіт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групою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иділено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занадто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багато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годин на НЕ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профільні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предмети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недостатньо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практики</a:t>
                      </a: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влаштовує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4292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 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немає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1128408"/>
            <a:ext cx="3115057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Чи оприлюднюються результати опитування студентів та результати  рейтингів НПП </a:t>
            </a:r>
            <a:br>
              <a:rPr lang="uk-UA" sz="2800" dirty="0"/>
            </a:br>
            <a:r>
              <a:rPr lang="ru-RU" sz="2800" dirty="0"/>
              <a:t>на </a:t>
            </a:r>
            <a:r>
              <a:rPr lang="ru-RU" sz="2800" dirty="0" err="1"/>
              <a:t>сайті</a:t>
            </a:r>
            <a:r>
              <a:rPr lang="ru-RU" sz="2800" dirty="0"/>
              <a:t> </a:t>
            </a:r>
            <a:r>
              <a:rPr lang="ru-RU" sz="2800" dirty="0" err="1"/>
              <a:t>інституту</a:t>
            </a:r>
            <a:r>
              <a:rPr lang="ru-RU" sz="2800" dirty="0"/>
              <a:t>?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b="1" dirty="0"/>
              <a:t> </a:t>
            </a:r>
            <a:endParaRPr lang="uk-UA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1919" t="38393" r="26715" b="27678"/>
          <a:stretch/>
        </p:blipFill>
        <p:spPr bwMode="auto">
          <a:xfrm>
            <a:off x="3194304" y="804672"/>
            <a:ext cx="8887968" cy="5266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20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В який спосіб визначаються дисципліни, що пропонуються на вибір 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здобувачам освіти?</a:t>
            </a:r>
            <a:br>
              <a:rPr lang="uk-UA" sz="2800" dirty="0"/>
            </a:br>
            <a:r>
              <a:rPr lang="uk-UA" sz="2800" b="1" dirty="0"/>
              <a:t> </a:t>
            </a:r>
            <a:endParaRPr lang="uk-UA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2086" t="32441" r="23369" b="33929"/>
          <a:stretch/>
        </p:blipFill>
        <p:spPr bwMode="auto">
          <a:xfrm>
            <a:off x="2999233" y="682752"/>
            <a:ext cx="9009888" cy="530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Чи знаєте Ви якою є процедура інформування здобувачів освіти про 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дисципліни, що пропонуються Вам на вибір?</a:t>
            </a:r>
            <a:br>
              <a:rPr lang="uk-UA" sz="2800" dirty="0"/>
            </a:br>
            <a:endParaRPr lang="uk-UA" sz="28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1584" t="40179" r="25210" b="26488"/>
          <a:stretch/>
        </p:blipFill>
        <p:spPr bwMode="auto">
          <a:xfrm>
            <a:off x="3486467" y="731520"/>
            <a:ext cx="8571421" cy="5279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0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1085089"/>
            <a:ext cx="3224785" cy="51763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анкетування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квітень 2021 р.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он-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лайн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нке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тою, яка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застосунку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535680" y="755904"/>
            <a:ext cx="8217408" cy="626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Кількість запитань</a:t>
            </a:r>
            <a:r>
              <a:rPr lang="uk-UA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анкеті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запропонованій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здобувачам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освіти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було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представлено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за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питан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Розробники анкети та організатори опитування: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експертизи та моніторингу якості освітньої 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діяльності.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Мета: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об’єктивна оцінка навчання та рівня викладання в інституті, що буде використана для розробки заходів, спрямованих на вдосконалення якості освітнього процесу та розбудови закладу нового типу. </a:t>
            </a: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Кількість учасників анонімного опитування: </a:t>
            </a:r>
            <a:endParaRPr lang="uk-UA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респонденти.</a:t>
            </a:r>
            <a:endParaRPr lang="uk-UA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Спеціальність: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227 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«Фізична терапія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Ерготерапія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ОПП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«Фізична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терапія. </a:t>
            </a:r>
            <a:r>
              <a:rPr lang="uk-UA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Ерготерапія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 </a:t>
            </a: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Ступінь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бакалавр.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Autofit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Які </a:t>
            </a:r>
            <a:r>
              <a:rPr lang="uk-UA" sz="2800" dirty="0"/>
              <a:t>Ви можете надати пропозиції щодо удосконалення освітньої програми «Фізична терапія. </a:t>
            </a:r>
            <a:r>
              <a:rPr lang="uk-UA" sz="2800" dirty="0" err="1"/>
              <a:t>Ерготерапія</a:t>
            </a:r>
            <a:r>
              <a:rPr lang="uk-UA" sz="2800" dirty="0"/>
              <a:t>» за якою Ви навчаєтесь?	</a:t>
            </a:r>
            <a:br>
              <a:rPr lang="uk-UA" sz="2800" dirty="0"/>
            </a:br>
            <a:r>
              <a:rPr lang="uk-UA" sz="2800" dirty="0"/>
              <a:t> </a:t>
            </a:r>
            <a:br>
              <a:rPr lang="uk-UA" sz="2800" dirty="0"/>
            </a:br>
            <a:endParaRPr lang="uk-UA" sz="28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413760" y="353569"/>
            <a:ext cx="87782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практики у закладах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здоров'я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реабілітаційних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центрах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годин на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університетами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інститутами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власне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спеціальності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фондами і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спілками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власне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по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даній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спеціальності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майстер-клас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провідними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спеціалістами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даної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спеціальності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нашій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країні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по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запросити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іноземних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спеціалістів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короткому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вона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Усе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влаштовує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Немає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пропозицій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Висловіть свою думку щодо оцінки якості надання освітніх послуг на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(за 5-бальною шкалою)?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963168"/>
            <a:ext cx="8753856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845672"/>
          </a:xfrm>
        </p:spPr>
        <p:txBody>
          <a:bodyPr>
            <a:normAutofit/>
          </a:bodyPr>
          <a:lstStyle/>
          <a:p>
            <a:pPr lvl="0"/>
            <a:r>
              <a:rPr lang="uk-UA" sz="2500" dirty="0"/>
              <a:t>На якому рівні викладаються дисципліни </a:t>
            </a:r>
            <a:r>
              <a:rPr lang="uk-UA" sz="2500" dirty="0" err="1"/>
              <a:t>професійно</a:t>
            </a:r>
            <a:r>
              <a:rPr lang="uk-UA" sz="2500" dirty="0"/>
              <a:t>-практичного циклу </a:t>
            </a:r>
            <a:br>
              <a:rPr lang="uk-UA" sz="2500" dirty="0"/>
            </a:br>
            <a:r>
              <a:rPr lang="uk-UA" sz="2500" dirty="0"/>
              <a:t>(відпрацювання практичних навичок на фантомах, робота в </a:t>
            </a:r>
            <a:r>
              <a:rPr lang="uk-UA" sz="2500" dirty="0" err="1"/>
              <a:t>симуляційному</a:t>
            </a:r>
            <a:r>
              <a:rPr lang="uk-UA" sz="2500" dirty="0"/>
              <a:t> центрі, закладах охорони здоров’я) (оцініть за 5-бальною шкалою)?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755" t="45833" r="35918" b="19345"/>
          <a:stretch/>
        </p:blipFill>
        <p:spPr bwMode="auto">
          <a:xfrm>
            <a:off x="3316224" y="816864"/>
            <a:ext cx="8766047" cy="5266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70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9" y="1621536"/>
            <a:ext cx="3108960" cy="4108055"/>
          </a:xfrm>
        </p:spPr>
        <p:txBody>
          <a:bodyPr>
            <a:normAutofit fontScale="90000"/>
          </a:bodyPr>
          <a:lstStyle/>
          <a:p>
            <a:pPr lvl="0"/>
            <a:r>
              <a:rPr lang="uk-UA" sz="2900" dirty="0"/>
              <a:t>Наскільки Ви забезпечені необхідними ресурсами для навчання </a:t>
            </a:r>
            <a:br>
              <a:rPr lang="uk-UA" sz="2900" dirty="0"/>
            </a:br>
            <a:r>
              <a:rPr lang="uk-UA" sz="2900" dirty="0"/>
              <a:t>(методичними матеріалами, літературою, обладнанням, комп’ютерною </a:t>
            </a:r>
            <a:r>
              <a:rPr lang="uk-UA" sz="2900" dirty="0" smtClean="0"/>
              <a:t>технікою </a:t>
            </a:r>
            <a:r>
              <a:rPr lang="uk-UA" sz="2900" dirty="0"/>
              <a:t>тощо)?</a:t>
            </a:r>
            <a:br>
              <a:rPr lang="uk-UA" sz="2900" dirty="0"/>
            </a:br>
            <a:r>
              <a:rPr lang="uk-UA" sz="2400" b="1" dirty="0"/>
              <a:t> 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1919" t="43452" r="31400" b="21727"/>
          <a:stretch/>
        </p:blipFill>
        <p:spPr bwMode="auto">
          <a:xfrm>
            <a:off x="3425952" y="841248"/>
            <a:ext cx="8631936" cy="5084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5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маєте Ви вільний доступ до електронних інформаційних ресурсів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інституту?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841249"/>
            <a:ext cx="893673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uk-UA" sz="2400" b="1" dirty="0"/>
              <a:t> 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900" dirty="0" smtClean="0"/>
              <a:t>Чи </a:t>
            </a:r>
            <a:r>
              <a:rPr lang="uk-UA" sz="2900" dirty="0"/>
              <a:t>мали Ви можливість своєчасно та в повній мірі отримувати </a:t>
            </a:r>
            <a:br>
              <a:rPr lang="uk-UA" sz="2900" dirty="0"/>
            </a:br>
            <a:r>
              <a:rPr lang="uk-UA" sz="2900" dirty="0"/>
              <a:t>інформацію про форми контрольних заходів і критерії оцінювання навчальних досягнень?</a:t>
            </a:r>
            <a:br>
              <a:rPr lang="uk-UA" sz="2900" dirty="0"/>
            </a:br>
            <a:r>
              <a:rPr lang="uk-UA" sz="2500" b="1" dirty="0"/>
              <a:t> </a:t>
            </a:r>
            <a:r>
              <a:rPr lang="uk-UA" sz="2500" dirty="0"/>
              <a:t/>
            </a:r>
            <a:br>
              <a:rPr lang="uk-UA" sz="2500" dirty="0"/>
            </a:br>
            <a:endParaRPr lang="uk-UA" sz="25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755" t="45238" r="26715" b="21726"/>
          <a:stretch/>
        </p:blipFill>
        <p:spPr bwMode="auto">
          <a:xfrm>
            <a:off x="3219450" y="813816"/>
            <a:ext cx="8972550" cy="5230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39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 fontScale="90000"/>
          </a:bodyPr>
          <a:lstStyle/>
          <a:p>
            <a:pPr lvl="0"/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3100" dirty="0" smtClean="0"/>
              <a:t>Чи </a:t>
            </a:r>
            <a:r>
              <a:rPr lang="uk-UA" sz="3100" dirty="0"/>
              <a:t>наявна в інституті процедура оскарження результатів навчання </a:t>
            </a:r>
            <a:br>
              <a:rPr lang="uk-UA" sz="3100" dirty="0"/>
            </a:br>
            <a:r>
              <a:rPr lang="uk-UA" sz="3100" dirty="0"/>
              <a:t>з</a:t>
            </a:r>
            <a:r>
              <a:rPr lang="ru-RU" sz="3100" dirty="0" err="1"/>
              <a:t>добувачів</a:t>
            </a:r>
            <a:r>
              <a:rPr lang="ru-RU" sz="3100" dirty="0"/>
              <a:t> та </a:t>
            </a:r>
            <a:r>
              <a:rPr lang="ru-RU" sz="3100" dirty="0" err="1"/>
              <a:t>вирішення</a:t>
            </a:r>
            <a:r>
              <a:rPr lang="ru-RU" sz="3100" dirty="0"/>
              <a:t> </a:t>
            </a:r>
            <a:r>
              <a:rPr lang="ru-RU" sz="3100" dirty="0" err="1"/>
              <a:t>конфліктних</a:t>
            </a:r>
            <a:r>
              <a:rPr lang="ru-RU" sz="3100" dirty="0"/>
              <a:t> </a:t>
            </a:r>
            <a:r>
              <a:rPr lang="ru-RU" sz="3100" dirty="0" err="1"/>
              <a:t>ситуацій</a:t>
            </a:r>
            <a:r>
              <a:rPr lang="ru-RU" sz="3100" dirty="0"/>
              <a:t>?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b="1" dirty="0"/>
              <a:t> </a:t>
            </a:r>
            <a:r>
              <a:rPr lang="uk-UA" sz="3100" dirty="0"/>
              <a:t/>
            </a:r>
            <a:br>
              <a:rPr lang="uk-UA" sz="3100" dirty="0"/>
            </a:br>
            <a:endParaRPr lang="uk-UA" sz="3100" spc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608832" y="1889760"/>
            <a:ext cx="7632192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539750" algn="just">
              <a:lnSpc>
                <a:spcPct val="115000"/>
              </a:lnSpc>
              <a:spcAft>
                <a:spcPts val="0"/>
              </a:spcAft>
            </a:pP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75% респондентів наголосили, що так наявна, 18,7% не знають про наявність процедури оскарження, а 6,3% відповіли, що «ні» немає даної процедури.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9017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11" y="1128408"/>
            <a:ext cx="2947482" cy="4601183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Чи доводилось Вам особисто чи у складі групи здавати гроші викладачам 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за виставлення балів, складання сесії, академічної заборгованості?</a:t>
            </a:r>
            <a:br>
              <a:rPr lang="uk-UA" sz="2800" dirty="0"/>
            </a:br>
            <a:r>
              <a:rPr lang="uk-UA" sz="2500" b="1" dirty="0"/>
              <a:t> </a:t>
            </a:r>
            <a:endParaRPr lang="uk-UA" sz="25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" y="104138"/>
            <a:ext cx="1091279" cy="12193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1919" t="42262" r="35081" b="27083"/>
          <a:stretch/>
        </p:blipFill>
        <p:spPr bwMode="auto">
          <a:xfrm>
            <a:off x="3243072" y="926592"/>
            <a:ext cx="8510015" cy="4730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396</TotalTime>
  <Words>384</Words>
  <Application>Microsoft Office PowerPoint</Application>
  <PresentationFormat>Широкий екран</PresentationFormat>
  <Paragraphs>69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Corbel</vt:lpstr>
      <vt:lpstr>Times New Roman</vt:lpstr>
      <vt:lpstr>Wingdings 2</vt:lpstr>
      <vt:lpstr>Рамка</vt:lpstr>
      <vt:lpstr>Житомирський медичний інститут    Житомирської обласної ради</vt:lpstr>
      <vt:lpstr> Період анкетування: квітень 2021 р.  Форма:  он-лайн опитування за анкетою, яка розроблена за допомогою застосунку Google Forms. </vt:lpstr>
      <vt:lpstr>Висловіть свою думку щодо оцінки якості надання освітніх послуг на  спеціальності (за 5-бальною шкалою)?</vt:lpstr>
      <vt:lpstr>На якому рівні викладаються дисципліни професійно-практичного циклу  (відпрацювання практичних навичок на фантомах, робота в симуляційному центрі, закладах охорони здоров’я) (оцініть за 5-бальною шкалою)?</vt:lpstr>
      <vt:lpstr>Наскільки Ви забезпечені необхідними ресурсами для навчання  (методичними матеріалами, літературою, обладнанням, комп’ютерною технікою тощо)?   </vt:lpstr>
      <vt:lpstr>Чи маєте Ви вільний доступ до електронних інформаційних ресурсів  інституту? </vt:lpstr>
      <vt:lpstr>   Чи мали Ви можливість своєчасно та в повній мірі отримувати  інформацію про форми контрольних заходів і критерії оцінювання навчальних досягнень?   </vt:lpstr>
      <vt:lpstr> Чи наявна в інституті процедура оскарження результатів навчання  здобувачів та вирішення конфліктних ситуацій?   </vt:lpstr>
      <vt:lpstr>Чи доводилось Вам особисто чи у складі групи здавати гроші викладачам  за виставлення балів, складання сесії, академічної заборгованості?  </vt:lpstr>
      <vt:lpstr>Чи примушували Вас здавати «благодійні внески» і на які цілі? </vt:lpstr>
      <vt:lpstr>Чи ознайомлені Ви  із заходами запобігання корупції в інституті? </vt:lpstr>
      <vt:lpstr>Чи проводились в закладі заходи з роз’яснення антикорупційного  законодавства та протидії корупції?</vt:lpstr>
      <vt:lpstr>Чи відомо Вам про існування «телефону довіри» та «скриньок довіри» і що утримує Вас від користування ними? </vt:lpstr>
      <vt:lpstr>Чи звертались Ви в адміністративні структури інституту з інформацією  про факти корупції та зловживань з боку викладачів? </vt:lpstr>
      <vt:lpstr>Чи берете Ви участь в роботі студентських наукових гуртків, проблемних  групах та студентському науковому товаристві?   </vt:lpstr>
      <vt:lpstr>Які проблеми Вас найбільше хвилюють у нашому інституті?   </vt:lpstr>
      <vt:lpstr>Чи оприлюднюються результати опитування студентів та результати  рейтингів НПП  на сайті інституту?  </vt:lpstr>
      <vt:lpstr>В який спосіб визначаються дисципліни, що пропонуються на вибір  здобувачам освіти?  </vt:lpstr>
      <vt:lpstr>Чи знаєте Ви якою є процедура інформування здобувачів освіти про  дисципліни, що пропонуються Вам на вибір? </vt:lpstr>
      <vt:lpstr> Які Ви можете надати пропозиції щодо удосконалення освітньої програми «Фізична терапія. Ерготерапія» за якою Ви навчаєтесь?  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Обліковий запис Microsoft</dc:creator>
  <cp:lastModifiedBy>Обліковий запис Microsoft</cp:lastModifiedBy>
  <cp:revision>42</cp:revision>
  <dcterms:created xsi:type="dcterms:W3CDTF">2023-02-08T09:50:07Z</dcterms:created>
  <dcterms:modified xsi:type="dcterms:W3CDTF">2023-02-09T21:48:05Z</dcterms:modified>
</cp:coreProperties>
</file>